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62" r:id="rId4"/>
    <p:sldId id="281" r:id="rId5"/>
    <p:sldId id="278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CE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848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AA6DA2-152D-4052-94F4-EA138BCCD0B9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FE9DE-D3D5-49AC-8FA4-1F75804D8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970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FE9DE-D3D5-49AC-8FA4-1F75804D839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457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 txBox="1">
            <a:spLocks/>
          </p:cNvSpPr>
          <p:nvPr/>
        </p:nvSpPr>
        <p:spPr>
          <a:xfrm>
            <a:off x="1219200" y="2819400"/>
            <a:ext cx="6914891" cy="873276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2400" b="1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“Add the </a:t>
            </a:r>
            <a:r>
              <a:rPr lang="en-IN" sz="2400" b="1" dirty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Title</a:t>
            </a:r>
            <a:r>
              <a:rPr lang="en-IN" sz="2400" b="1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of the Paper Here”</a:t>
            </a:r>
            <a:endParaRPr lang="en-US" sz="2400" b="1" dirty="0">
              <a:solidFill>
                <a:srgbClr val="00206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685800" y="3906838"/>
            <a:ext cx="8077200" cy="893762"/>
          </a:xfrm>
        </p:spPr>
        <p:txBody>
          <a:bodyPr>
            <a:noAutofit/>
          </a:bodyPr>
          <a:lstStyle/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“Add the Author List here”</a:t>
            </a:r>
          </a:p>
          <a:p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“Add the Affiliations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here”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8" name="Picture 4" descr="https://iisec.tbdakademi.org.tr/2026/wp-content/uploads/2025/08/IEEE_Turkiye_Sect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533400" y="6019800"/>
            <a:ext cx="7848600" cy="803390"/>
            <a:chOff x="533400" y="6019800"/>
            <a:chExt cx="7848600" cy="803390"/>
          </a:xfrm>
        </p:grpSpPr>
        <p:pic>
          <p:nvPicPr>
            <p:cNvPr id="17" name="Picture 6" descr="https://iisec.tbdakademi.org.tr/2026/wp-content/uploads/2025/08/bmo-logo-150x150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0" y="6067190"/>
              <a:ext cx="756000" cy="75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8" descr="https://iisec.tbdakademi.org.tr/2026/wp-content/uploads/2025/08/atilim-logo-150x150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9180" y="6067190"/>
              <a:ext cx="684578" cy="6845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0" descr="https://iisec.tbdakademi.org.tr/2026/wp-content/uploads/2025/08/ostim-logo-150x150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0200" y="6019800"/>
              <a:ext cx="792000" cy="79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12" descr="https://iisec.tbdakademi.org.tr/2026/wp-content/uploads/2025/08/ted-logo-150x150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7000" y="6067190"/>
              <a:ext cx="684578" cy="6845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14" descr="Homepage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2032" y="6061800"/>
              <a:ext cx="689968" cy="6899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 descr="https://iisec.tbdakademi.org.tr/2026/wp-content/uploads/2025/08/tbd-logo-150x150.jpg"/>
            <p:cNvPicPr preferRelativeResize="0"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6061800"/>
              <a:ext cx="714610" cy="7146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4" descr="https://iisec.tbdakademi.org.tr/2026/wp-content/uploads/2025/08/ieee-turkiye-logo-150x150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0" y="6073710"/>
              <a:ext cx="640685" cy="6406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tr-TR" b="1" dirty="0" smtClean="0">
                <a:solidFill>
                  <a:schemeClr val="tx2">
                    <a:lumMod val="75000"/>
                  </a:schemeClr>
                </a:solidFill>
              </a:rPr>
              <a:t>Guidelines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5410200"/>
          </a:xfrm>
        </p:spPr>
        <p:txBody>
          <a:bodyPr>
            <a:normAutofit/>
          </a:bodyPr>
          <a:lstStyle/>
          <a:p>
            <a:pPr algn="just"/>
            <a:r>
              <a:rPr lang="en-US" sz="2700" dirty="0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This is the template for presentations at the </a:t>
            </a:r>
            <a:r>
              <a:rPr lang="tr-TR" sz="2700" dirty="0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5th International Informatics and Software Engineering </a:t>
            </a:r>
            <a:r>
              <a:rPr lang="en-US" sz="2700" dirty="0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Conference</a:t>
            </a:r>
          </a:p>
          <a:p>
            <a:pPr lvl="1" algn="just"/>
            <a:r>
              <a:rPr lang="en-US" sz="2700" dirty="0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The </a:t>
            </a:r>
            <a:r>
              <a:rPr lang="en-US" sz="2700" dirty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conference is arranged in 15-minute time </a:t>
            </a:r>
            <a:r>
              <a:rPr lang="en-US" sz="2700" dirty="0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slots</a:t>
            </a:r>
            <a:endParaRPr lang="tr-TR" sz="2700" dirty="0" smtClean="0">
              <a:solidFill>
                <a:schemeClr val="tx2">
                  <a:lumMod val="75000"/>
                </a:schemeClr>
              </a:solidFill>
              <a:ea typeface="ＭＳ Ｐゴシック" pitchFamily="34" charset="-128"/>
            </a:endParaRPr>
          </a:p>
          <a:p>
            <a:pPr lvl="1" algn="just"/>
            <a:r>
              <a:rPr lang="en-US" sz="2700" dirty="0" smtClean="0">
                <a:solidFill>
                  <a:schemeClr val="tx2">
                    <a:lumMod val="75000"/>
                  </a:schemeClr>
                </a:solidFill>
                <a:ea typeface="Arial" pitchFamily="34" charset="0"/>
              </a:rPr>
              <a:t>Each </a:t>
            </a:r>
            <a:r>
              <a:rPr lang="en-US" sz="2700" dirty="0">
                <a:solidFill>
                  <a:schemeClr val="tx2">
                    <a:lumMod val="75000"/>
                  </a:schemeClr>
                </a:solidFill>
                <a:ea typeface="Arial" pitchFamily="34" charset="0"/>
              </a:rPr>
              <a:t>paper is allowed </a:t>
            </a:r>
            <a:r>
              <a:rPr lang="en-US" sz="2700" dirty="0" smtClean="0">
                <a:solidFill>
                  <a:schemeClr val="tx2">
                    <a:lumMod val="75000"/>
                  </a:schemeClr>
                </a:solidFill>
                <a:ea typeface="Arial" pitchFamily="34" charset="0"/>
              </a:rPr>
              <a:t>12</a:t>
            </a:r>
            <a:r>
              <a:rPr lang="tr-TR" sz="2700" dirty="0" smtClean="0">
                <a:solidFill>
                  <a:schemeClr val="tx2">
                    <a:lumMod val="75000"/>
                  </a:schemeClr>
                </a:solidFill>
                <a:ea typeface="Arial" pitchFamily="34" charset="0"/>
              </a:rPr>
              <a:t>-</a:t>
            </a:r>
            <a:r>
              <a:rPr lang="en-US" sz="2700" dirty="0" smtClean="0">
                <a:solidFill>
                  <a:schemeClr val="tx2">
                    <a:lumMod val="75000"/>
                  </a:schemeClr>
                </a:solidFill>
                <a:ea typeface="Arial" pitchFamily="34" charset="0"/>
              </a:rPr>
              <a:t>min </a:t>
            </a:r>
            <a:r>
              <a:rPr lang="en-US" sz="2700" dirty="0">
                <a:solidFill>
                  <a:schemeClr val="tx2">
                    <a:lumMod val="75000"/>
                  </a:schemeClr>
                </a:solidFill>
                <a:ea typeface="Arial" pitchFamily="34" charset="0"/>
              </a:rPr>
              <a:t>for </a:t>
            </a:r>
            <a:r>
              <a:rPr lang="en-US" sz="2700" dirty="0" smtClean="0">
                <a:solidFill>
                  <a:schemeClr val="tx2">
                    <a:lumMod val="75000"/>
                  </a:schemeClr>
                </a:solidFill>
                <a:ea typeface="Arial" pitchFamily="34" charset="0"/>
              </a:rPr>
              <a:t>presentation</a:t>
            </a:r>
            <a:r>
              <a:rPr lang="tr-TR" sz="2700" dirty="0">
                <a:solidFill>
                  <a:schemeClr val="tx2">
                    <a:lumMod val="75000"/>
                  </a:schemeClr>
                </a:solidFill>
                <a:ea typeface="Arial" pitchFamily="34" charset="0"/>
              </a:rPr>
              <a:t> </a:t>
            </a:r>
            <a:r>
              <a:rPr lang="tr-TR" sz="2700" dirty="0" smtClean="0">
                <a:solidFill>
                  <a:schemeClr val="tx2">
                    <a:lumMod val="75000"/>
                  </a:schemeClr>
                </a:solidFill>
                <a:ea typeface="Arial" pitchFamily="34" charset="0"/>
              </a:rPr>
              <a:t>and 3</a:t>
            </a:r>
            <a:r>
              <a:rPr lang="tr-TR" sz="2700" dirty="0">
                <a:solidFill>
                  <a:schemeClr val="tx2">
                    <a:lumMod val="75000"/>
                  </a:schemeClr>
                </a:solidFill>
                <a:ea typeface="Arial" pitchFamily="34" charset="0"/>
              </a:rPr>
              <a:t>-</a:t>
            </a:r>
            <a:r>
              <a:rPr lang="en-US" sz="2700" dirty="0" smtClean="0">
                <a:solidFill>
                  <a:schemeClr val="tx2">
                    <a:lumMod val="75000"/>
                  </a:schemeClr>
                </a:solidFill>
                <a:ea typeface="Arial" pitchFamily="34" charset="0"/>
              </a:rPr>
              <a:t>min </a:t>
            </a:r>
            <a:r>
              <a:rPr lang="en-US" sz="2700" dirty="0">
                <a:solidFill>
                  <a:schemeClr val="tx2">
                    <a:lumMod val="75000"/>
                  </a:schemeClr>
                </a:solidFill>
                <a:ea typeface="Arial" pitchFamily="34" charset="0"/>
              </a:rPr>
              <a:t>for </a:t>
            </a:r>
            <a:r>
              <a:rPr lang="tr-TR" sz="2700" dirty="0" smtClean="0">
                <a:solidFill>
                  <a:schemeClr val="tx2">
                    <a:lumMod val="75000"/>
                  </a:schemeClr>
                </a:solidFill>
                <a:ea typeface="Arial" pitchFamily="34" charset="0"/>
              </a:rPr>
              <a:t>Q&amp;A</a:t>
            </a:r>
          </a:p>
          <a:p>
            <a:pPr lvl="1" algn="just"/>
            <a:r>
              <a:rPr lang="en-US" sz="2700" dirty="0" smtClean="0">
                <a:solidFill>
                  <a:schemeClr val="tx2">
                    <a:lumMod val="75000"/>
                  </a:schemeClr>
                </a:solidFill>
                <a:ea typeface="Arial" pitchFamily="34" charset="0"/>
              </a:rPr>
              <a:t>The </a:t>
            </a:r>
            <a:r>
              <a:rPr lang="en-US" sz="2700" dirty="0">
                <a:solidFill>
                  <a:schemeClr val="tx2">
                    <a:lumMod val="75000"/>
                  </a:schemeClr>
                </a:solidFill>
                <a:ea typeface="Arial" pitchFamily="34" charset="0"/>
              </a:rPr>
              <a:t>recommended maximum number of slides is </a:t>
            </a:r>
            <a:r>
              <a:rPr lang="en-US" sz="2700" b="1" dirty="0">
                <a:solidFill>
                  <a:schemeClr val="tx2">
                    <a:lumMod val="75000"/>
                  </a:schemeClr>
                </a:solidFill>
                <a:ea typeface="Arial" pitchFamily="34" charset="0"/>
              </a:rPr>
              <a:t>15</a:t>
            </a:r>
            <a:r>
              <a:rPr lang="en-US" sz="2700" dirty="0">
                <a:solidFill>
                  <a:schemeClr val="tx2">
                    <a:lumMod val="75000"/>
                  </a:schemeClr>
                </a:solidFill>
                <a:ea typeface="Arial" pitchFamily="34" charset="0"/>
              </a:rPr>
              <a:t>, which includes </a:t>
            </a:r>
            <a:r>
              <a:rPr lang="en-US" sz="2700" dirty="0" smtClean="0">
                <a:solidFill>
                  <a:schemeClr val="tx2">
                    <a:lumMod val="75000"/>
                  </a:schemeClr>
                </a:solidFill>
                <a:ea typeface="Arial" pitchFamily="34" charset="0"/>
              </a:rPr>
              <a:t>title</a:t>
            </a:r>
            <a:r>
              <a:rPr lang="tr-TR" sz="2700" dirty="0" smtClean="0">
                <a:solidFill>
                  <a:schemeClr val="tx2">
                    <a:lumMod val="75000"/>
                  </a:schemeClr>
                </a:solidFill>
                <a:ea typeface="Arial" pitchFamily="34" charset="0"/>
              </a:rPr>
              <a:t>, </a:t>
            </a:r>
            <a:r>
              <a:rPr lang="tr-TR" sz="2700" dirty="0" err="1" smtClean="0">
                <a:solidFill>
                  <a:schemeClr val="tx2">
                    <a:lumMod val="75000"/>
                  </a:schemeClr>
                </a:solidFill>
                <a:ea typeface="Arial" pitchFamily="34" charset="0"/>
              </a:rPr>
              <a:t>references</a:t>
            </a:r>
            <a:r>
              <a:rPr lang="tr-TR" sz="2700" dirty="0" smtClean="0">
                <a:solidFill>
                  <a:schemeClr val="tx2">
                    <a:lumMod val="75000"/>
                  </a:schemeClr>
                </a:solidFill>
                <a:ea typeface="Arial" pitchFamily="34" charset="0"/>
              </a:rPr>
              <a:t>, </a:t>
            </a:r>
            <a:r>
              <a:rPr lang="en-US" sz="2700" dirty="0" smtClean="0">
                <a:solidFill>
                  <a:schemeClr val="tx2">
                    <a:lumMod val="75000"/>
                  </a:schemeClr>
                </a:solidFill>
                <a:ea typeface="Arial" pitchFamily="34" charset="0"/>
              </a:rPr>
              <a:t>conclusions</a:t>
            </a:r>
            <a:r>
              <a:rPr lang="en-US" sz="2700" dirty="0">
                <a:solidFill>
                  <a:schemeClr val="tx2">
                    <a:lumMod val="75000"/>
                  </a:schemeClr>
                </a:solidFill>
                <a:ea typeface="Arial" pitchFamily="34" charset="0"/>
              </a:rPr>
              <a:t>, etc.</a:t>
            </a:r>
          </a:p>
          <a:p>
            <a:pPr lvl="1" algn="just"/>
            <a:r>
              <a:rPr lang="en-US" sz="2700" dirty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The session chair will strictly enforce the time schedule</a:t>
            </a:r>
          </a:p>
          <a:p>
            <a:endParaRPr lang="en-US" sz="2700" dirty="0">
              <a:ea typeface="ＭＳ Ｐゴシック" pitchFamily="34" charset="-128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09600" y="5562600"/>
            <a:ext cx="8763000" cy="1238310"/>
            <a:chOff x="609600" y="5562600"/>
            <a:chExt cx="8763000" cy="1238310"/>
          </a:xfrm>
        </p:grpSpPr>
        <p:sp>
          <p:nvSpPr>
            <p:cNvPr id="18" name="Rectangle 17"/>
            <p:cNvSpPr/>
            <p:nvPr/>
          </p:nvSpPr>
          <p:spPr>
            <a:xfrm>
              <a:off x="871537" y="6400800"/>
              <a:ext cx="850106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tr-TR" sz="2000" b="1" dirty="0">
                  <a:solidFill>
                    <a:schemeClr val="tx2">
                      <a:lumMod val="75000"/>
                    </a:schemeClr>
                  </a:solidFill>
                  <a:ea typeface="ＭＳ Ｐゴシック" pitchFamily="34" charset="-128"/>
                </a:rPr>
                <a:t>5th International Informatics and Software Engineering </a:t>
              </a:r>
              <a:r>
                <a:rPr lang="en-US" sz="2000" b="1" dirty="0">
                  <a:solidFill>
                    <a:schemeClr val="tx2">
                      <a:lumMod val="75000"/>
                    </a:schemeClr>
                  </a:solidFill>
                  <a:ea typeface="ＭＳ Ｐゴシック" pitchFamily="34" charset="-128"/>
                </a:rPr>
                <a:t>Conference</a:t>
              </a: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609600" y="5562600"/>
              <a:ext cx="7848600" cy="803390"/>
              <a:chOff x="533400" y="6019800"/>
              <a:chExt cx="7848600" cy="803390"/>
            </a:xfrm>
          </p:grpSpPr>
          <p:pic>
            <p:nvPicPr>
              <p:cNvPr id="20" name="Picture 6" descr="https://iisec.tbdakademi.org.tr/2026/wp-content/uploads/2025/08/bmo-logo-150x150.jp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48000" y="6067190"/>
                <a:ext cx="756000" cy="75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8" descr="https://iisec.tbdakademi.org.tr/2026/wp-content/uploads/2025/08/atilim-logo-150x150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79180" y="6067190"/>
                <a:ext cx="684578" cy="6845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10" descr="https://iisec.tbdakademi.org.tr/2026/wp-content/uploads/2025/08/ostim-logo-150x150.jp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10200" y="6019800"/>
                <a:ext cx="792000" cy="79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12" descr="https://iisec.tbdakademi.org.tr/2026/wp-content/uploads/2025/08/ted-logo-150x150.jp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77000" y="6067190"/>
                <a:ext cx="684578" cy="6845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14" descr="Homepage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92032" y="6061800"/>
                <a:ext cx="689968" cy="68996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2" descr="https://iisec.tbdakademi.org.tr/2026/wp-content/uploads/2025/08/tbd-logo-150x150.jpg"/>
              <p:cNvPicPr preferRelativeResize="0"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400" y="6061800"/>
                <a:ext cx="714610" cy="7146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4" descr="https://iisec.tbdakademi.org.tr/2026/wp-content/uploads/2025/08/ieee-turkiye-logo-150x150.jpg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05000" y="6073710"/>
                <a:ext cx="640685" cy="6406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Guidelines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839200" cy="541020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Keep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concepts</a:t>
            </a:r>
            <a:r>
              <a:rPr lang="tr-TR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as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simple as possible</a:t>
            </a:r>
          </a:p>
          <a:p>
            <a:pPr algn="just">
              <a:buFont typeface="Wingdings" pitchFamily="2" charset="2"/>
              <a:buChar char="§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Limit each page to one main idea</a:t>
            </a:r>
          </a:p>
          <a:p>
            <a:pPr algn="just">
              <a:buFont typeface="Wingdings" pitchFamily="2" charset="2"/>
              <a:buChar char="§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Use several simple figures rather than one complex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one</a:t>
            </a:r>
            <a:endParaRPr lang="tr-TR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buFont typeface="Wingdings" pitchFamily="2" charset="2"/>
              <a:buChar char="§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Slides with lots of words are hard for the audience to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grasp</a:t>
            </a:r>
            <a:r>
              <a:rPr lang="tr-TR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tr-TR" dirty="0" err="1" smtClean="0">
                <a:solidFill>
                  <a:schemeClr val="tx2">
                    <a:lumMod val="75000"/>
                  </a:schemeClr>
                </a:solidFill>
              </a:rPr>
              <a:t>so</a:t>
            </a:r>
            <a:r>
              <a:rPr lang="tr-TR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tr-TR" dirty="0">
                <a:solidFill>
                  <a:schemeClr val="tx2">
                    <a:lumMod val="75000"/>
                  </a:schemeClr>
                </a:solidFill>
              </a:rPr>
              <a:t>m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inimize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the number of words on text slides</a:t>
            </a:r>
          </a:p>
          <a:p>
            <a:pPr>
              <a:buFont typeface="Wingdings" pitchFamily="2" charset="2"/>
              <a:buChar char="§"/>
            </a:pPr>
            <a:endParaRPr lang="en-US" dirty="0"/>
          </a:p>
          <a:p>
            <a:pPr lvl="3">
              <a:buFont typeface="Wingdings" pitchFamily="2" charset="2"/>
              <a:buChar char="§"/>
            </a:pP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609600" y="5562600"/>
            <a:ext cx="8763000" cy="1238310"/>
            <a:chOff x="609600" y="5562600"/>
            <a:chExt cx="8763000" cy="1238310"/>
          </a:xfrm>
        </p:grpSpPr>
        <p:sp>
          <p:nvSpPr>
            <p:cNvPr id="16" name="Rectangle 15"/>
            <p:cNvSpPr/>
            <p:nvPr/>
          </p:nvSpPr>
          <p:spPr>
            <a:xfrm>
              <a:off x="871537" y="6400800"/>
              <a:ext cx="850106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tr-TR" sz="2000" b="1" dirty="0">
                  <a:solidFill>
                    <a:schemeClr val="tx2">
                      <a:lumMod val="75000"/>
                    </a:schemeClr>
                  </a:solidFill>
                  <a:ea typeface="ＭＳ Ｐゴシック" pitchFamily="34" charset="-128"/>
                </a:rPr>
                <a:t>5th International Informatics and Software Engineering </a:t>
              </a:r>
              <a:r>
                <a:rPr lang="en-US" sz="2000" b="1" dirty="0">
                  <a:solidFill>
                    <a:schemeClr val="tx2">
                      <a:lumMod val="75000"/>
                    </a:schemeClr>
                  </a:solidFill>
                  <a:ea typeface="ＭＳ Ｐゴシック" pitchFamily="34" charset="-128"/>
                </a:rPr>
                <a:t>Conference</a:t>
              </a: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609600" y="5562600"/>
              <a:ext cx="7848600" cy="803390"/>
              <a:chOff x="533400" y="6019800"/>
              <a:chExt cx="7848600" cy="803390"/>
            </a:xfrm>
          </p:grpSpPr>
          <p:pic>
            <p:nvPicPr>
              <p:cNvPr id="18" name="Picture 6" descr="https://iisec.tbdakademi.org.tr/2026/wp-content/uploads/2025/08/bmo-logo-150x150.jp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48000" y="6067190"/>
                <a:ext cx="756000" cy="75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8" descr="https://iisec.tbdakademi.org.tr/2026/wp-content/uploads/2025/08/atilim-logo-150x150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79180" y="6067190"/>
                <a:ext cx="684578" cy="6845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10" descr="https://iisec.tbdakademi.org.tr/2026/wp-content/uploads/2025/08/ostim-logo-150x150.jp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10200" y="6019800"/>
                <a:ext cx="792000" cy="79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12" descr="https://iisec.tbdakademi.org.tr/2026/wp-content/uploads/2025/08/ted-logo-150x150.jp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77000" y="6067190"/>
                <a:ext cx="684578" cy="6845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14" descr="Homepage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92032" y="6061800"/>
                <a:ext cx="689968" cy="68996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2" descr="https://iisec.tbdakademi.org.tr/2026/wp-content/uploads/2025/08/tbd-logo-150x150.jpg"/>
              <p:cNvPicPr preferRelativeResize="0"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400" y="6061800"/>
                <a:ext cx="714610" cy="7146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4" descr="https://iisec.tbdakademi.org.tr/2026/wp-content/uploads/2025/08/ieee-turkiye-logo-150x150.jpg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05000" y="6073710"/>
                <a:ext cx="640685" cy="6406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>
                <a:solidFill>
                  <a:schemeClr val="tx2">
                    <a:lumMod val="75000"/>
                  </a:schemeClr>
                </a:solidFill>
              </a:rPr>
              <a:t>S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aving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your PPT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Save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your file with the name pattern shown below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P</a:t>
            </a:r>
            <a:r>
              <a:rPr lang="tr-TR" dirty="0" err="1" smtClean="0">
                <a:solidFill>
                  <a:schemeClr val="tx2">
                    <a:lumMod val="75000"/>
                  </a:schemeClr>
                </a:solidFill>
              </a:rPr>
              <a:t>apernumber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_author</a:t>
            </a:r>
            <a:r>
              <a:rPr lang="tr-TR" dirty="0" err="1" smtClean="0">
                <a:solidFill>
                  <a:schemeClr val="tx2">
                    <a:lumMod val="75000"/>
                  </a:schemeClr>
                </a:solidFill>
              </a:rPr>
              <a:t>surname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ppt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Example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1</a:t>
            </a:r>
            <a:r>
              <a:rPr lang="tr-TR" dirty="0" smtClean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3_</a:t>
            </a:r>
            <a:r>
              <a:rPr lang="tr-TR" dirty="0" err="1" smtClean="0">
                <a:solidFill>
                  <a:schemeClr val="tx2">
                    <a:lumMod val="75000"/>
                  </a:schemeClr>
                </a:solidFill>
              </a:rPr>
              <a:t>Yilmaz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ppt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09600" y="5562600"/>
            <a:ext cx="8763000" cy="1238310"/>
            <a:chOff x="609600" y="5562600"/>
            <a:chExt cx="8763000" cy="1238310"/>
          </a:xfrm>
        </p:grpSpPr>
        <p:sp>
          <p:nvSpPr>
            <p:cNvPr id="15" name="Rectangle 14"/>
            <p:cNvSpPr/>
            <p:nvPr/>
          </p:nvSpPr>
          <p:spPr>
            <a:xfrm>
              <a:off x="871537" y="6400800"/>
              <a:ext cx="850106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tr-TR" sz="2000" b="1" dirty="0">
                  <a:solidFill>
                    <a:schemeClr val="tx2">
                      <a:lumMod val="75000"/>
                    </a:schemeClr>
                  </a:solidFill>
                  <a:ea typeface="ＭＳ Ｐゴシック" pitchFamily="34" charset="-128"/>
                </a:rPr>
                <a:t>5th International Informatics and Software Engineering </a:t>
              </a:r>
              <a:r>
                <a:rPr lang="en-US" sz="2000" b="1" dirty="0">
                  <a:solidFill>
                    <a:schemeClr val="tx2">
                      <a:lumMod val="75000"/>
                    </a:schemeClr>
                  </a:solidFill>
                  <a:ea typeface="ＭＳ Ｐゴシック" pitchFamily="34" charset="-128"/>
                </a:rPr>
                <a:t>Conference</a:t>
              </a: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609600" y="5562600"/>
              <a:ext cx="7848600" cy="803390"/>
              <a:chOff x="533400" y="6019800"/>
              <a:chExt cx="7848600" cy="803390"/>
            </a:xfrm>
          </p:grpSpPr>
          <p:pic>
            <p:nvPicPr>
              <p:cNvPr id="17" name="Picture 6" descr="https://iisec.tbdakademi.org.tr/2026/wp-content/uploads/2025/08/bmo-logo-150x150.jp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48000" y="6067190"/>
                <a:ext cx="756000" cy="75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8" descr="https://iisec.tbdakademi.org.tr/2026/wp-content/uploads/2025/08/atilim-logo-150x150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79180" y="6067190"/>
                <a:ext cx="684578" cy="6845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10" descr="https://iisec.tbdakademi.org.tr/2026/wp-content/uploads/2025/08/ostim-logo-150x150.jp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10200" y="6019800"/>
                <a:ext cx="792000" cy="79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12" descr="https://iisec.tbdakademi.org.tr/2026/wp-content/uploads/2025/08/ted-logo-150x150.jp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77000" y="6067190"/>
                <a:ext cx="684578" cy="6845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14" descr="Homepage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92032" y="6061800"/>
                <a:ext cx="689968" cy="68996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2" descr="https://iisec.tbdakademi.org.tr/2026/wp-content/uploads/2025/08/tbd-logo-150x150.jpg"/>
              <p:cNvPicPr preferRelativeResize="0"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400" y="6061800"/>
                <a:ext cx="714610" cy="7146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4" descr="https://iisec.tbdakademi.org.tr/2026/wp-content/uploads/2025/08/ieee-turkiye-logo-150x150.jpg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05000" y="6073710"/>
                <a:ext cx="640685" cy="6406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Uploading Your Presentation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09441" y="1176792"/>
            <a:ext cx="8882159" cy="5376407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Deliver </a:t>
            </a:r>
            <a:r>
              <a:rPr lang="tr-TR" dirty="0" err="1" smtClean="0">
                <a:solidFill>
                  <a:schemeClr val="tx2">
                    <a:lumMod val="75000"/>
                  </a:schemeClr>
                </a:solidFill>
              </a:rPr>
              <a:t>your</a:t>
            </a:r>
            <a:r>
              <a:rPr lang="tr-TR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tr-TR" dirty="0" err="1" smtClean="0">
                <a:solidFill>
                  <a:schemeClr val="tx2">
                    <a:lumMod val="75000"/>
                  </a:schemeClr>
                </a:solidFill>
              </a:rPr>
              <a:t>presentation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to the Session Chair before Preparation (if required)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Review your materials in the Speaker Preparation Room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Verify that your presentation works properly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Verify all fonts are properly embedded, check for </a:t>
            </a:r>
            <a:r>
              <a:rPr lang="el-GR" dirty="0">
                <a:solidFill>
                  <a:schemeClr val="tx2">
                    <a:lumMod val="75000"/>
                  </a:schemeClr>
                </a:solidFill>
              </a:rPr>
              <a:t>μ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l-GR" dirty="0">
                <a:solidFill>
                  <a:schemeClr val="tx2">
                    <a:lumMod val="75000"/>
                  </a:schemeClr>
                </a:solidFill>
              </a:rPr>
              <a:t>η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l-GR" dirty="0">
                <a:solidFill>
                  <a:schemeClr val="tx2">
                    <a:lumMod val="75000"/>
                  </a:schemeClr>
                </a:solidFill>
              </a:rPr>
              <a:t>°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, etc.</a:t>
            </a:r>
          </a:p>
          <a:p>
            <a:pPr marL="0" indent="0">
              <a:buNone/>
            </a:pPr>
            <a:endParaRPr lang="en-US" dirty="0"/>
          </a:p>
          <a:p>
            <a:pPr>
              <a:spcBef>
                <a:spcPts val="2400"/>
              </a:spcBef>
            </a:pPr>
            <a:endParaRPr lang="en-US" dirty="0">
              <a:ea typeface="ＭＳ Ｐゴシック" pitchFamily="34" charset="-128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609600" y="5562600"/>
            <a:ext cx="8763000" cy="1238310"/>
            <a:chOff x="609600" y="5562600"/>
            <a:chExt cx="8763000" cy="1238310"/>
          </a:xfrm>
        </p:grpSpPr>
        <p:sp>
          <p:nvSpPr>
            <p:cNvPr id="17" name="Rectangle 16"/>
            <p:cNvSpPr/>
            <p:nvPr/>
          </p:nvSpPr>
          <p:spPr>
            <a:xfrm>
              <a:off x="871537" y="6400800"/>
              <a:ext cx="850106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tr-TR" sz="2000" b="1" dirty="0">
                  <a:solidFill>
                    <a:schemeClr val="tx2">
                      <a:lumMod val="75000"/>
                    </a:schemeClr>
                  </a:solidFill>
                  <a:ea typeface="ＭＳ Ｐゴシック" pitchFamily="34" charset="-128"/>
                </a:rPr>
                <a:t>5th International Informatics and Software Engineering </a:t>
              </a:r>
              <a:r>
                <a:rPr lang="en-US" sz="2000" b="1" dirty="0">
                  <a:solidFill>
                    <a:schemeClr val="tx2">
                      <a:lumMod val="75000"/>
                    </a:schemeClr>
                  </a:solidFill>
                  <a:ea typeface="ＭＳ Ｐゴシック" pitchFamily="34" charset="-128"/>
                </a:rPr>
                <a:t>Conference</a:t>
              </a: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609600" y="5562600"/>
              <a:ext cx="7848600" cy="803390"/>
              <a:chOff x="533400" y="6019800"/>
              <a:chExt cx="7848600" cy="803390"/>
            </a:xfrm>
          </p:grpSpPr>
          <p:pic>
            <p:nvPicPr>
              <p:cNvPr id="19" name="Picture 6" descr="https://iisec.tbdakademi.org.tr/2026/wp-content/uploads/2025/08/bmo-logo-150x150.jp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48000" y="6067190"/>
                <a:ext cx="756000" cy="75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8" descr="https://iisec.tbdakademi.org.tr/2026/wp-content/uploads/2025/08/atilim-logo-150x150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79180" y="6067190"/>
                <a:ext cx="684578" cy="6845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10" descr="https://iisec.tbdakademi.org.tr/2026/wp-content/uploads/2025/08/ostim-logo-150x150.jp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10200" y="6019800"/>
                <a:ext cx="792000" cy="79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12" descr="https://iisec.tbdakademi.org.tr/2026/wp-content/uploads/2025/08/ted-logo-150x150.jp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77000" y="6067190"/>
                <a:ext cx="684578" cy="6845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14" descr="Homepage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92032" y="6061800"/>
                <a:ext cx="689968" cy="68996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2" descr="https://iisec.tbdakademi.org.tr/2026/wp-content/uploads/2025/08/tbd-logo-150x150.jpg"/>
              <p:cNvPicPr preferRelativeResize="0"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400" y="6061800"/>
                <a:ext cx="714610" cy="7146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4" descr="https://iisec.tbdakademi.org.tr/2026/wp-content/uploads/2025/08/ieee-turkiye-logo-150x150.jpg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05000" y="6073710"/>
                <a:ext cx="640685" cy="6406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905</TotalTime>
  <Words>234</Words>
  <Application>Microsoft Office PowerPoint</Application>
  <PresentationFormat>On-screen Show (4:3)</PresentationFormat>
  <Paragraphs>29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ＭＳ Ｐゴシック</vt:lpstr>
      <vt:lpstr>Arial</vt:lpstr>
      <vt:lpstr>Calibri</vt:lpstr>
      <vt:lpstr>Times New Roman</vt:lpstr>
      <vt:lpstr>Wingdings</vt:lpstr>
      <vt:lpstr>Office Theme</vt:lpstr>
      <vt:lpstr>PowerPoint Presentation</vt:lpstr>
      <vt:lpstr>Guidelines</vt:lpstr>
      <vt:lpstr>Guidelines</vt:lpstr>
      <vt:lpstr>Saving your PPT</vt:lpstr>
      <vt:lpstr>Uploading Your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Gökçe Nur Yılmaz</dc:creator>
  <cp:lastModifiedBy>Windows User</cp:lastModifiedBy>
  <cp:revision>24</cp:revision>
  <dcterms:created xsi:type="dcterms:W3CDTF">2006-08-16T00:00:00Z</dcterms:created>
  <dcterms:modified xsi:type="dcterms:W3CDTF">2025-12-12T07:43:34Z</dcterms:modified>
</cp:coreProperties>
</file>